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2" r:id="rId5"/>
    <p:sldMasterId id="2147483689" r:id="rId6"/>
  </p:sldMasterIdLst>
  <p:notesMasterIdLst>
    <p:notesMasterId r:id="rId81"/>
  </p:notesMasterIdLst>
  <p:handoutMasterIdLst>
    <p:handoutMasterId r:id="rId82"/>
  </p:handoutMasterIdLst>
  <p:sldIdLst>
    <p:sldId id="256" r:id="rId7"/>
    <p:sldId id="501" r:id="rId8"/>
    <p:sldId id="527" r:id="rId9"/>
    <p:sldId id="528" r:id="rId10"/>
    <p:sldId id="529" r:id="rId11"/>
    <p:sldId id="530" r:id="rId12"/>
    <p:sldId id="531" r:id="rId13"/>
    <p:sldId id="533" r:id="rId14"/>
    <p:sldId id="534" r:id="rId15"/>
    <p:sldId id="535" r:id="rId16"/>
    <p:sldId id="537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556" r:id="rId35"/>
    <p:sldId id="557" r:id="rId36"/>
    <p:sldId id="558" r:id="rId37"/>
    <p:sldId id="559" r:id="rId38"/>
    <p:sldId id="560" r:id="rId39"/>
    <p:sldId id="561" r:id="rId40"/>
    <p:sldId id="562" r:id="rId41"/>
    <p:sldId id="563" r:id="rId42"/>
    <p:sldId id="564" r:id="rId43"/>
    <p:sldId id="565" r:id="rId44"/>
    <p:sldId id="566" r:id="rId45"/>
    <p:sldId id="567" r:id="rId46"/>
    <p:sldId id="568" r:id="rId47"/>
    <p:sldId id="569" r:id="rId48"/>
    <p:sldId id="570" r:id="rId49"/>
    <p:sldId id="571" r:id="rId50"/>
    <p:sldId id="572" r:id="rId51"/>
    <p:sldId id="573" r:id="rId52"/>
    <p:sldId id="574" r:id="rId53"/>
    <p:sldId id="575" r:id="rId54"/>
    <p:sldId id="577" r:id="rId55"/>
    <p:sldId id="579" r:id="rId56"/>
    <p:sldId id="580" r:id="rId57"/>
    <p:sldId id="581" r:id="rId58"/>
    <p:sldId id="582" r:id="rId59"/>
    <p:sldId id="583" r:id="rId60"/>
    <p:sldId id="584" r:id="rId61"/>
    <p:sldId id="585" r:id="rId62"/>
    <p:sldId id="586" r:id="rId63"/>
    <p:sldId id="587" r:id="rId64"/>
    <p:sldId id="588" r:id="rId65"/>
    <p:sldId id="589" r:id="rId66"/>
    <p:sldId id="590" r:id="rId67"/>
    <p:sldId id="591" r:id="rId68"/>
    <p:sldId id="592" r:id="rId69"/>
    <p:sldId id="593" r:id="rId70"/>
    <p:sldId id="594" r:id="rId71"/>
    <p:sldId id="595" r:id="rId72"/>
    <p:sldId id="596" r:id="rId73"/>
    <p:sldId id="597" r:id="rId74"/>
    <p:sldId id="598" r:id="rId75"/>
    <p:sldId id="599" r:id="rId76"/>
    <p:sldId id="600" r:id="rId77"/>
    <p:sldId id="601" r:id="rId78"/>
    <p:sldId id="602" r:id="rId79"/>
    <p:sldId id="60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AA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AEB9C-E0A4-47A9-B7E1-F88678090177}" v="4" dt="2022-02-19T12:34:15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3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viewProps" Target="view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microsoft.com/office/2016/11/relationships/changesInfo" Target="changesInfos/changesInfo1.xml"/><Relationship Id="rId61" Type="http://schemas.openxmlformats.org/officeDocument/2006/relationships/slide" Target="slides/slide55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mant Guruprasad Achari" userId="S::seemanthachari@iitkgp.ac.in::8d3d5433-6dcd-4943-b07e-6cc3f9e57d63" providerId="AD" clId="Web-{413AEB9C-E0A4-47A9-B7E1-F88678090177}"/>
    <pc:docChg chg="modSld">
      <pc:chgData name="Seemant Guruprasad Achari" userId="S::seemanthachari@iitkgp.ac.in::8d3d5433-6dcd-4943-b07e-6cc3f9e57d63" providerId="AD" clId="Web-{413AEB9C-E0A4-47A9-B7E1-F88678090177}" dt="2022-02-19T12:34:15.879" v="1" actId="20577"/>
      <pc:docMkLst>
        <pc:docMk/>
      </pc:docMkLst>
      <pc:sldChg chg="modSp">
        <pc:chgData name="Seemant Guruprasad Achari" userId="S::seemanthachari@iitkgp.ac.in::8d3d5433-6dcd-4943-b07e-6cc3f9e57d63" providerId="AD" clId="Web-{413AEB9C-E0A4-47A9-B7E1-F88678090177}" dt="2022-02-19T12:34:15.879" v="1" actId="20577"/>
        <pc:sldMkLst>
          <pc:docMk/>
          <pc:sldMk cId="264182071" sldId="598"/>
        </pc:sldMkLst>
        <pc:spChg chg="mod">
          <ac:chgData name="Seemant Guruprasad Achari" userId="S::seemanthachari@iitkgp.ac.in::8d3d5433-6dcd-4943-b07e-6cc3f9e57d63" providerId="AD" clId="Web-{413AEB9C-E0A4-47A9-B7E1-F88678090177}" dt="2022-02-19T12:34:15.879" v="1" actId="20577"/>
          <ac:spMkLst>
            <pc:docMk/>
            <pc:sldMk cId="264182071" sldId="59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EC899-9F02-491A-8D3A-9F1A2E35BED9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7F388-92B4-4CCE-98AB-E3403A750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47380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A62B8-ED7E-4D6E-9A93-014178291C11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15D4-91CA-4DB9-8C01-BAE492E5A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79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4180-1105-47D3-A5E8-12D0BE6D81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66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1CAEB-67AD-458E-B98A-1074D66B1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88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1B6234-2D38-4D32-87AB-7079654483D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2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5F94FD-7A19-4B25-93D4-7DE5C5E8EE3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79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10211-D3F8-4921-98F6-3C2E29BBC67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71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2AFB4-6F95-4F7B-BFEC-F06EB3B655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88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1CAEB-67AD-458E-B98A-1074D66B1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90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1CAEB-67AD-458E-B98A-1074D66B1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1CAEB-67AD-458E-B98A-1074D66B1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13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1CAEB-67AD-458E-B98A-1074D66B1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84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1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80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553967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922999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8292031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1025400" y="1861900"/>
            <a:ext cx="3592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61873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1078200" y="3333900"/>
            <a:ext cx="2536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2E3037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2E3037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3093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220786"/>
            <a:ext cx="10972800" cy="54121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295400"/>
            <a:ext cx="10972800" cy="5181600"/>
          </a:xfrm>
        </p:spPr>
        <p:txBody>
          <a:bodyPr/>
          <a:lstStyle>
            <a:lvl1pPr marL="457200" indent="-4191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914400" indent="-381000">
              <a:buClr>
                <a:srgbClr val="002060"/>
              </a:buClr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</a:defRPr>
            </a:lvl2pPr>
            <a:lvl3pPr marL="1371600" indent="-3810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828800" indent="-342900">
              <a:buClr>
                <a:srgbClr val="002060"/>
              </a:buClr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</a:defRPr>
            </a:lvl4pPr>
            <a:lvl5pPr marL="2286000" indent="-3429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584756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9E46F-7BA3-46CF-8DB8-B01995389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251195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553967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922999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8292031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1025400" y="1861900"/>
            <a:ext cx="3592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65628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1078200" y="3333900"/>
            <a:ext cx="2536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2E3037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2E3037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951916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220786"/>
            <a:ext cx="10972800" cy="54121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295400"/>
            <a:ext cx="10972800" cy="5181600"/>
          </a:xfrm>
        </p:spPr>
        <p:txBody>
          <a:bodyPr/>
          <a:lstStyle>
            <a:lvl1pPr marL="457200" indent="-4191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914400" indent="-381000">
              <a:buClr>
                <a:srgbClr val="002060"/>
              </a:buClr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</a:defRPr>
            </a:lvl2pPr>
            <a:lvl3pPr marL="1371600" indent="-3810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828800" indent="-342900">
              <a:buClr>
                <a:srgbClr val="002060"/>
              </a:buClr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</a:defRPr>
            </a:lvl4pPr>
            <a:lvl5pPr marL="2286000" indent="-3429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0922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9E46F-7BA3-46CF-8DB8-B01995389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64651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IN" dirty="0"/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02933" y="6710305"/>
            <a:ext cx="7620000" cy="14769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01023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8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37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7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23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2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2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7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581B5-CE63-4C0B-AF1D-F1A23F619540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6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3998" y="1600200"/>
            <a:ext cx="9144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863725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3998" y="1600200"/>
            <a:ext cx="9144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609826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915" y="1122363"/>
            <a:ext cx="9972085" cy="140840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Century Schoolbook" panose="02040604050505020304" pitchFamily="18" charset="0"/>
              </a:rPr>
              <a:t>Big Data Processing</a:t>
            </a:r>
            <a:endParaRPr lang="en-IN" sz="4800" dirty="0">
              <a:solidFill>
                <a:schemeClr val="accent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1564" y="35004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IN" sz="4400" dirty="0">
                <a:latin typeface="Century Schoolbook" panose="02040604050505020304" pitchFamily="18" charset="0"/>
              </a:rPr>
              <a:t>Jiaul Paik</a:t>
            </a:r>
          </a:p>
          <a:p>
            <a:r>
              <a:rPr lang="en-IN" sz="3000" dirty="0">
                <a:latin typeface="Century Schoolbook" panose="02040604050505020304" pitchFamily="18" charset="0"/>
              </a:rPr>
              <a:t>IIT Kharagpur</a:t>
            </a:r>
          </a:p>
          <a:p>
            <a:r>
              <a:rPr lang="en-IN" sz="3200" dirty="0">
                <a:latin typeface="Century Schoolbook" panose="02040604050505020304" pitchFamily="18" charset="0"/>
              </a:rPr>
              <a:t>Lecture 8</a:t>
            </a:r>
          </a:p>
        </p:txBody>
      </p:sp>
    </p:spTree>
    <p:extLst>
      <p:ext uri="{BB962C8B-B14F-4D97-AF65-F5344CB8AC3E}">
        <p14:creationId xmlns:p14="http://schemas.microsoft.com/office/powerpoint/2010/main" val="27338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"/>
          <a:stretch/>
        </p:blipFill>
        <p:spPr bwMode="auto">
          <a:xfrm>
            <a:off x="1828800" y="1709928"/>
            <a:ext cx="5260754" cy="4676122"/>
          </a:xfrm>
          <a:prstGeom prst="snipRoundRect">
            <a:avLst>
              <a:gd name="adj1" fmla="val 16667"/>
              <a:gd name="adj2" fmla="val 2758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Football network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7600" y="4731604"/>
            <a:ext cx="3539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Nodes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Football Teams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Edges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Games played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36882" y="1586836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00B050"/>
                </a:solidFill>
              </a:rPr>
              <a:t>Can we identify node groups?</a:t>
            </a:r>
          </a:p>
          <a:p>
            <a:pPr lvl="0">
              <a:defRPr/>
            </a:pPr>
            <a:r>
              <a:rPr lang="en-US" altLang="ko-KR" b="1" dirty="0">
                <a:solidFill>
                  <a:srgbClr val="00B050"/>
                </a:solidFill>
              </a:rPr>
              <a:t>(communities, modules, clusters)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1219200"/>
            <a:ext cx="676789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6583" y="5297313"/>
            <a:ext cx="4599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Nodes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Proteins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Edges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Physical interactions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4927" y="229052"/>
            <a:ext cx="8229600" cy="680683"/>
          </a:xfrm>
        </p:spPr>
        <p:txBody>
          <a:bodyPr/>
          <a:lstStyle/>
          <a:p>
            <a:r>
              <a:rPr lang="en-US" dirty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7184" y="6348317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Source: Jure </a:t>
            </a:r>
            <a:r>
              <a:rPr lang="en-IN" sz="1200" dirty="0" err="1"/>
              <a:t>Leskovec</a:t>
            </a:r>
            <a:r>
              <a:rPr lang="en-IN" sz="1200" dirty="0"/>
              <a:t>, Stanford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65624" y="1371601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B050"/>
                </a:solidFill>
              </a:rPr>
              <a:t>Can we identify functional modules?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09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4000" y="1066802"/>
            <a:ext cx="6336704" cy="555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68557" y="5401541"/>
            <a:ext cx="388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Nodes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Facebook 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Edges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Friendships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388688"/>
            <a:ext cx="8229600" cy="990600"/>
          </a:xfrm>
        </p:spPr>
        <p:txBody>
          <a:bodyPr/>
          <a:lstStyle/>
          <a:p>
            <a:r>
              <a:rPr lang="en-US" dirty="0"/>
              <a:t>Stanford Facebook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7184" y="6348317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Source: Jure </a:t>
            </a:r>
            <a:r>
              <a:rPr lang="en-IN" sz="1200" dirty="0" err="1"/>
              <a:t>Leskovec</a:t>
            </a:r>
            <a:r>
              <a:rPr lang="en-IN" sz="1200" dirty="0"/>
              <a:t>, Stanford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05776" y="2718649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B050"/>
                </a:solidFill>
              </a:rPr>
              <a:t>Can we identify social communities?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34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987552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Real-life graphs are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random</a:t>
            </a:r>
          </a:p>
          <a:p>
            <a:pPr lvl="1"/>
            <a:r>
              <a:rPr lang="en-US" dirty="0"/>
              <a:t>In social network people pick their friends based on their common interests and activities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400" dirty="0"/>
              <a:t>Nodes in a graph are typically organized in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communities</a:t>
            </a:r>
          </a:p>
          <a:p>
            <a:pPr lvl="1"/>
            <a:r>
              <a:rPr lang="en-US" dirty="0"/>
              <a:t>Groups of nodes which probably share common properties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62499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 as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66800"/>
            <a:ext cx="987552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Community detection </a:t>
            </a:r>
            <a:r>
              <a:rPr lang="en-US" sz="2400" dirty="0"/>
              <a:t>is just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clustering</a:t>
            </a:r>
            <a:r>
              <a:rPr lang="en-US" sz="2400" dirty="0"/>
              <a:t> on graphs.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can apply clustering algorithms on the </a:t>
            </a:r>
            <a:r>
              <a:rPr lang="en-US" sz="2400" dirty="0">
                <a:solidFill>
                  <a:srgbClr val="0070C0"/>
                </a:solidFill>
              </a:rPr>
              <a:t>adjacency matrix</a:t>
            </a:r>
            <a:r>
              <a:rPr lang="en-US" sz="2400" dirty="0"/>
              <a:t> </a:t>
            </a:r>
          </a:p>
          <a:p>
            <a:pPr lvl="1"/>
            <a:r>
              <a:rPr lang="en-US" sz="1800" dirty="0"/>
              <a:t>(e.g., k-means)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can define 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distance</a:t>
            </a:r>
            <a:r>
              <a:rPr lang="en-US" sz="2400" dirty="0"/>
              <a:t> or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similarity</a:t>
            </a:r>
            <a:r>
              <a:rPr lang="en-US" sz="2400" dirty="0"/>
              <a:t> measure between nodes in the graph and apply other algorithms (e.g., hierarchical clustering)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Graphs require specific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90570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1" y="220786"/>
            <a:ext cx="9875520" cy="693539"/>
          </a:xfrm>
        </p:spPr>
        <p:txBody>
          <a:bodyPr/>
          <a:lstStyle/>
          <a:p>
            <a:r>
              <a:rPr lang="en-US" dirty="0"/>
              <a:t>How do we find communities?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Characteristics of a community</a:t>
            </a:r>
          </a:p>
          <a:p>
            <a:endParaRPr lang="en-US" dirty="0"/>
          </a:p>
          <a:p>
            <a:pPr lvl="1"/>
            <a:r>
              <a:rPr lang="en-US" dirty="0"/>
              <a:t>Within-community nodes are densely connected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Between-community nodes are sparsely connected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95540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036" y="2937164"/>
            <a:ext cx="9875520" cy="541214"/>
          </a:xfrm>
        </p:spPr>
        <p:txBody>
          <a:bodyPr/>
          <a:lstStyle/>
          <a:p>
            <a:pPr algn="ctr"/>
            <a:r>
              <a:rPr lang="en-US" dirty="0"/>
              <a:t>The Girvan-Newman Algorithm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67" y="5896946"/>
            <a:ext cx="96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Reference: </a:t>
            </a:r>
            <a:r>
              <a:rPr lang="en-US" sz="1400" b="1" dirty="0"/>
              <a:t>Networks, Crowds, and Markets: Reasoning about a Highly Connected World, Easley and Kleinberg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6517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Motivating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219201"/>
            <a:ext cx="5648288" cy="3023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48489" y="2499881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edge to remove?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72000" y="2961546"/>
            <a:ext cx="0" cy="1915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6201" y="5257801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“bridge”</a:t>
            </a:r>
          </a:p>
        </p:txBody>
      </p:sp>
    </p:spTree>
    <p:extLst>
      <p:ext uri="{BB962C8B-B14F-4D97-AF65-F5344CB8AC3E}">
        <p14:creationId xmlns:p14="http://schemas.microsoft.com/office/powerpoint/2010/main" val="278401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Girvan-Newman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Hierarchical divisive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Start with the whole graph</a:t>
            </a:r>
          </a:p>
          <a:p>
            <a:pPr lvl="1"/>
            <a:r>
              <a:rPr lang="en-US" dirty="0"/>
              <a:t>Find edges whose removal  “</a:t>
            </a:r>
            <a:r>
              <a:rPr lang="en-US" dirty="0">
                <a:solidFill>
                  <a:srgbClr val="0070C0"/>
                </a:solidFill>
              </a:rPr>
              <a:t>partitions</a:t>
            </a:r>
            <a:r>
              <a:rPr lang="en-US" dirty="0"/>
              <a:t>” the graph</a:t>
            </a:r>
          </a:p>
          <a:p>
            <a:pPr lvl="1"/>
            <a:r>
              <a:rPr lang="en-US" dirty="0"/>
              <a:t>Repeat with each subgraph until single vertices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3553621"/>
            <a:ext cx="5648288" cy="30230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93350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Girvan-Newman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bridge edges</a:t>
            </a:r>
            <a:r>
              <a:rPr lang="en-US" dirty="0"/>
              <a:t> that when removed disconnect the 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81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may be many of those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67000" y="2619376"/>
            <a:ext cx="5943600" cy="2638425"/>
            <a:chOff x="2915816" y="1124744"/>
            <a:chExt cx="4048125" cy="177165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15816" y="1124744"/>
              <a:ext cx="4048125" cy="177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5148064" y="1484784"/>
              <a:ext cx="0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644008" y="1484784"/>
              <a:ext cx="72008" cy="21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427984" y="1844824"/>
              <a:ext cx="216024" cy="21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652120" y="1844824"/>
              <a:ext cx="432048" cy="144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436096" y="1412776"/>
              <a:ext cx="72008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85573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323" y="2842329"/>
            <a:ext cx="9220200" cy="762518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dirty="0"/>
            </a:br>
            <a:r>
              <a:rPr lang="en-US" sz="4000" dirty="0"/>
              <a:t>Graph (Network)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870968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importance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66800"/>
            <a:ext cx="9875520" cy="5181600"/>
          </a:xfrm>
        </p:spPr>
        <p:txBody>
          <a:bodyPr/>
          <a:lstStyle/>
          <a:p>
            <a:r>
              <a:rPr lang="en-US" sz="2800" dirty="0"/>
              <a:t>We need a measure of how important an edge is in keeping the graph connected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Edge </a:t>
            </a:r>
            <a:r>
              <a:rPr lang="en-US" sz="2800" dirty="0" err="1">
                <a:solidFill>
                  <a:srgbClr val="FF0000"/>
                </a:solidFill>
              </a:rPr>
              <a:t>betweenness</a:t>
            </a:r>
            <a:r>
              <a:rPr lang="en-US" sz="2800" dirty="0"/>
              <a:t>: Number of shortest paths that pass through the edge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82" y="3657600"/>
            <a:ext cx="4959341" cy="265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</a:t>
            </a:r>
            <a:r>
              <a:rPr lang="en-US" dirty="0" err="1"/>
              <a:t>Betweeness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200" y="1066800"/>
                <a:ext cx="9875520" cy="51816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Betweeness of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I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38100" indent="0">
                  <a:buNone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each pair of nodes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compute the number of shortest paths that </a:t>
                </a:r>
                <a:r>
                  <a:rPr lang="en-US" dirty="0">
                    <a:solidFill>
                      <a:srgbClr val="0070C0"/>
                    </a:solidFill>
                  </a:rPr>
                  <a:t>include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There may be multiple shortest paths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2"/>
                <a:r>
                  <a:rPr lang="en-US" dirty="0"/>
                  <a:t>Compute the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fraction </a:t>
                </a:r>
                <a:r>
                  <a:rPr lang="en-US" dirty="0"/>
                  <a:t>of those that pass through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𝑖𝑛𝑐𝑙𝑢𝑑𝑒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1066800"/>
                <a:ext cx="9875520" cy="5181600"/>
              </a:xfrm>
              <a:blipFill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44699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229600" cy="609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1" y="1623515"/>
            <a:ext cx="5290571" cy="231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>
            <a:stCxn id="6" idx="0"/>
          </p:cNvCxnSpPr>
          <p:nvPr/>
        </p:nvCxnSpPr>
        <p:spPr>
          <a:xfrm flipV="1">
            <a:off x="5052447" y="2723624"/>
            <a:ext cx="3705" cy="5897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4565773" y="3313393"/>
            <a:ext cx="107593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7x7 = 49</a:t>
            </a:r>
          </a:p>
        </p:txBody>
      </p:sp>
      <p:sp>
        <p:nvSpPr>
          <p:cNvPr id="7" name="TextBox 13"/>
          <p:cNvSpPr txBox="1"/>
          <p:nvPr/>
        </p:nvSpPr>
        <p:spPr>
          <a:xfrm>
            <a:off x="4289398" y="1295400"/>
            <a:ext cx="118705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3x11 = 33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4560140" y="1664732"/>
            <a:ext cx="274440" cy="745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19"/>
          <p:cNvSpPr txBox="1"/>
          <p:nvPr/>
        </p:nvSpPr>
        <p:spPr>
          <a:xfrm>
            <a:off x="7324696" y="3384919"/>
            <a:ext cx="31290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6595766" y="3477254"/>
            <a:ext cx="728930" cy="9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26"/>
          <p:cNvSpPr txBox="1"/>
          <p:nvPr/>
        </p:nvSpPr>
        <p:spPr>
          <a:xfrm>
            <a:off x="7171524" y="1411246"/>
            <a:ext cx="120417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1x12 = 12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54798" y="1616546"/>
            <a:ext cx="704522" cy="6094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15600" y="6248400"/>
            <a:ext cx="658440" cy="4203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80109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09" y="350095"/>
            <a:ext cx="10972800" cy="541214"/>
          </a:xfrm>
        </p:spPr>
        <p:txBody>
          <a:bodyPr/>
          <a:lstStyle/>
          <a:p>
            <a:r>
              <a:rPr lang="en-US" dirty="0"/>
              <a:t>The Girvan-Newman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0"/>
            <a:ext cx="9875520" cy="4343400"/>
          </a:xfrm>
        </p:spPr>
        <p:txBody>
          <a:bodyPr/>
          <a:lstStyle/>
          <a:p>
            <a:r>
              <a:rPr lang="en-US" sz="2400" dirty="0"/>
              <a:t>Given an undirected unweighted graph:</a:t>
            </a:r>
          </a:p>
          <a:p>
            <a:endParaRPr lang="en-US" sz="2400" dirty="0"/>
          </a:p>
          <a:p>
            <a:r>
              <a:rPr lang="en-US" sz="2400" dirty="0"/>
              <a:t>Repeat until no edges are left:</a:t>
            </a:r>
          </a:p>
          <a:p>
            <a:endParaRPr lang="en-US" sz="2400" dirty="0"/>
          </a:p>
          <a:p>
            <a:pPr lvl="1"/>
            <a:r>
              <a:rPr lang="en-US" sz="2000" dirty="0"/>
              <a:t>Compute the edge </a:t>
            </a:r>
            <a:r>
              <a:rPr lang="en-US" sz="2000" dirty="0" err="1"/>
              <a:t>betweeness</a:t>
            </a:r>
            <a:r>
              <a:rPr lang="en-US" sz="2000" dirty="0"/>
              <a:t> for all edges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Remove the edge with the highest </a:t>
            </a:r>
            <a:r>
              <a:rPr lang="en-US" sz="2000" dirty="0" err="1"/>
              <a:t>betweeness</a:t>
            </a:r>
            <a:endParaRPr lang="en-US" sz="2000" dirty="0"/>
          </a:p>
          <a:p>
            <a:pPr lvl="1"/>
            <a:endParaRPr lang="en-US" dirty="0"/>
          </a:p>
          <a:p>
            <a:r>
              <a:rPr lang="en-US" sz="2400" dirty="0"/>
              <a:t>At each step of the algorithm, the connected components are the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985371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Girvan Newman method: An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990600"/>
            <a:ext cx="6781800" cy="3629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1" y="4800600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(7, 8) = 7x7 = 49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0" y="5591381"/>
            <a:ext cx="6125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(3, 7)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(6, 7) 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(8, 9)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(8, 12)= 3X11=33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0" y="5143875"/>
            <a:ext cx="3645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(1, 3) = 1X12=12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484587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8229600" cy="459900"/>
          </a:xfr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Girvan-Newman: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12225-5612-419B-A8D5-4B8EEE4C217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447800"/>
            <a:ext cx="4953000" cy="29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393984" y="5257801"/>
            <a:ext cx="667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Need to re-compute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betweenness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at every step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1198" y="23786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0" y="22262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95700" y="16928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33700" y="1842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054438" y="2770234"/>
            <a:ext cx="5227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8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r>
              <a:rPr lang="en-US" dirty="0"/>
              <a:t>Girvan Newman method: An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7788" y="6019802"/>
            <a:ext cx="1063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(3,7)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(6,7)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(8,9)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(8,12) = 3X4=12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3685" y="545852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(1, 3) = 1X5=5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2950" y="1403350"/>
            <a:ext cx="5626100" cy="4051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869974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r>
              <a:rPr lang="en-US" dirty="0"/>
              <a:t>Girvan Newman method: An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5007" y="5454650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every edge =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1466850"/>
            <a:ext cx="5791200" cy="3924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97057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r>
              <a:rPr lang="en-US" dirty="0"/>
              <a:t>Girvan Newman method: An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1816100"/>
            <a:ext cx="6477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27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229600" cy="762000"/>
          </a:xfr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Girvan-Newman: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12225-5612-419B-A8D5-4B8EEE4C217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2" y="1609727"/>
            <a:ext cx="35147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657350"/>
            <a:ext cx="35052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2" y="4343402"/>
            <a:ext cx="3667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2873" y="4343402"/>
            <a:ext cx="4108341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752602" y="13716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 1: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48402" y="13716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 2: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2602" y="41148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 3: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18375" y="4031166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Hierarchical network decomposition:</a:t>
            </a:r>
          </a:p>
        </p:txBody>
      </p:sp>
    </p:spTree>
    <p:extLst>
      <p:ext uri="{BB962C8B-B14F-4D97-AF65-F5344CB8AC3E}">
        <p14:creationId xmlns:p14="http://schemas.microsoft.com/office/powerpoint/2010/main" val="41492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1507" y="133739"/>
            <a:ext cx="9875520" cy="533400"/>
          </a:xfrm>
        </p:spPr>
        <p:txBody>
          <a:bodyPr>
            <a:noAutofit/>
          </a:bodyPr>
          <a:lstStyle/>
          <a:p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8241" y="914400"/>
            <a:ext cx="9875520" cy="5562600"/>
          </a:xfrm>
        </p:spPr>
        <p:txBody>
          <a:bodyPr/>
          <a:lstStyle/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Basics of Graph Structure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r>
              <a:rPr lang="en-US" sz="3200" dirty="0"/>
              <a:t>Motivation </a:t>
            </a:r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Algorithms</a:t>
            </a:r>
          </a:p>
          <a:p>
            <a:pPr lvl="1"/>
            <a:endParaRPr lang="en-US" sz="3200" dirty="0">
              <a:latin typeface="+mj-lt"/>
            </a:endParaRPr>
          </a:p>
          <a:p>
            <a:pPr lvl="1">
              <a:buFont typeface="+mj-lt"/>
              <a:buAutoNum type="arabicPeriod"/>
            </a:pPr>
            <a:r>
              <a:rPr lang="en-US" dirty="0">
                <a:latin typeface="+mj-lt"/>
              </a:rPr>
              <a:t>Graph Partitioning for community discovery</a:t>
            </a:r>
          </a:p>
          <a:p>
            <a:pPr lvl="1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lvl="1">
              <a:buFont typeface="+mj-lt"/>
              <a:buAutoNum type="arabicPeriod"/>
            </a:pPr>
            <a:r>
              <a:rPr lang="en-US" dirty="0">
                <a:latin typeface="+mj-lt"/>
              </a:rPr>
              <a:t>Counting Triangles in Graph</a:t>
            </a:r>
          </a:p>
          <a:p>
            <a:pPr lvl="1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lvl="1">
              <a:buFont typeface="+mj-lt"/>
              <a:buAutoNum type="arabicPeriod"/>
            </a:pPr>
            <a:r>
              <a:rPr lang="en-US" dirty="0">
                <a:latin typeface="+mj-lt"/>
              </a:rPr>
              <a:t>Graph Representation 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914266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2133602"/>
            <a:ext cx="6851996" cy="3129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0725" y="370523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5X5=25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440568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r>
              <a:rPr lang="en-US" dirty="0"/>
              <a:t>Another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2057402"/>
            <a:ext cx="7239000" cy="3980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7383" y="245427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5X6=30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4365" y="245427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5X6=30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494290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11137"/>
            <a:ext cx="8229600" cy="1143000"/>
          </a:xfr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r>
              <a:rPr lang="en-US" dirty="0"/>
              <a:t>Another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6859" y="2351871"/>
            <a:ext cx="6457100" cy="32869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115297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/>
              <a:t>Betweenness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2400" dirty="0"/>
              <a:t>Perform a Breadth-First-Search (BFS) starting from A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Determine the number of shortest path from A to each other node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Based on these numbers, determine the amount of flow from A to all other nodes that uses each edge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67605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3124200"/>
            <a:ext cx="9875520" cy="541214"/>
          </a:xfrm>
        </p:spPr>
        <p:txBody>
          <a:bodyPr/>
          <a:lstStyle/>
          <a:p>
            <a:pPr algn="ctr"/>
            <a:r>
              <a:rPr lang="en-US" sz="4000" dirty="0"/>
              <a:t>Counting Triangles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1221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9875520" cy="5486400"/>
          </a:xfrm>
        </p:spPr>
        <p:txBody>
          <a:bodyPr/>
          <a:lstStyle/>
          <a:p>
            <a:r>
              <a:rPr lang="en-US" sz="2800" dirty="0"/>
              <a:t>Given an unweighted-undirected graph, find the number of </a:t>
            </a:r>
            <a:r>
              <a:rPr lang="en-US" sz="2800" dirty="0">
                <a:solidFill>
                  <a:srgbClr val="C00000"/>
                </a:solidFill>
              </a:rPr>
              <a:t>three-node sets </a:t>
            </a:r>
            <a:r>
              <a:rPr lang="en-US" sz="2800" dirty="0"/>
              <a:t>such that all three nodes are connected</a:t>
            </a:r>
          </a:p>
          <a:p>
            <a:endParaRPr lang="en-US" sz="2800" dirty="0"/>
          </a:p>
          <a:p>
            <a:r>
              <a:rPr lang="en-US" sz="2800" dirty="0"/>
              <a:t>Example: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3505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4876800" y="3200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4191000" y="4343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6019800" y="38100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cxnSp>
        <p:nvCxnSpPr>
          <p:cNvPr id="10" name="Straight Connector 9"/>
          <p:cNvCxnSpPr>
            <a:stCxn id="6" idx="3"/>
            <a:endCxn id="7" idx="7"/>
          </p:cNvCxnSpPr>
          <p:nvPr/>
        </p:nvCxnSpPr>
        <p:spPr>
          <a:xfrm flipH="1">
            <a:off x="4451163" y="3460563"/>
            <a:ext cx="470274" cy="9274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5"/>
            <a:endCxn id="8" idx="1"/>
          </p:cNvCxnSpPr>
          <p:nvPr/>
        </p:nvCxnSpPr>
        <p:spPr>
          <a:xfrm>
            <a:off x="5136963" y="3460563"/>
            <a:ext cx="927474" cy="394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7"/>
            <a:endCxn id="8" idx="2"/>
          </p:cNvCxnSpPr>
          <p:nvPr/>
        </p:nvCxnSpPr>
        <p:spPr>
          <a:xfrm flipV="1">
            <a:off x="4451164" y="3962401"/>
            <a:ext cx="1568637" cy="4256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5"/>
            <a:endCxn id="7" idx="1"/>
          </p:cNvCxnSpPr>
          <p:nvPr/>
        </p:nvCxnSpPr>
        <p:spPr>
          <a:xfrm>
            <a:off x="3536763" y="3765363"/>
            <a:ext cx="698874" cy="622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36419" y="5162490"/>
            <a:ext cx="2090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Triangle: {2,3,4}</a:t>
            </a:r>
          </a:p>
        </p:txBody>
      </p:sp>
    </p:spTree>
    <p:extLst>
      <p:ext uri="{BB962C8B-B14F-4D97-AF65-F5344CB8AC3E}">
        <p14:creationId xmlns:p14="http://schemas.microsoft.com/office/powerpoint/2010/main" val="3778751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9875520" cy="541214"/>
          </a:xfrm>
        </p:spPr>
        <p:txBody>
          <a:bodyPr/>
          <a:lstStyle/>
          <a:p>
            <a:pPr algn="ctr"/>
            <a:r>
              <a:rPr lang="en-US" dirty="0"/>
              <a:t>Why triangles are important?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018971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171" y="304800"/>
            <a:ext cx="1024128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1 </a:t>
            </a:r>
          </a:p>
        </p:txBody>
      </p:sp>
      <p:sp>
        <p:nvSpPr>
          <p:cNvPr id="12291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wrap="square" lIns="91440" tIns="45720" rIns="91440" bIns="91425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B15B9-F9FD-4A04-99E5-0E38CBBE824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45C75"/>
                </a:solidFill>
                <a:effectLst/>
                <a:uLnTx/>
                <a:uFillTx/>
                <a:latin typeface="Constantia" pitchFamily="18" charset="0"/>
                <a:cs typeface="Arial" pitchFamily="34" charset="0"/>
                <a:sym typeface="Quicksand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45C75"/>
              </a:solidFill>
              <a:effectLst/>
              <a:uLnTx/>
              <a:uFillTx/>
              <a:latin typeface="Constantia" pitchFamily="18" charset="0"/>
              <a:cs typeface="Arial" pitchFamily="34" charset="0"/>
              <a:sym typeface="Quicksand"/>
            </a:endParaRPr>
          </a:p>
        </p:txBody>
      </p:sp>
      <p:pic>
        <p:nvPicPr>
          <p:cNvPr id="122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295400"/>
            <a:ext cx="3941444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3"/>
          <p:cNvSpPr txBox="1">
            <a:spLocks noChangeArrowheads="1"/>
          </p:cNvSpPr>
          <p:nvPr/>
        </p:nvSpPr>
        <p:spPr bwMode="auto">
          <a:xfrm>
            <a:off x="792480" y="1752601"/>
            <a:ext cx="65227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Regions dense in triangles indicate a common topic!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1" y="6062246"/>
            <a:ext cx="8243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Eckmann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-Moses, Uncovering the Hidden Thematic Structure  of the Web  (PNAS, 2001) </a:t>
            </a:r>
          </a:p>
        </p:txBody>
      </p:sp>
    </p:spTree>
    <p:extLst>
      <p:ext uri="{BB962C8B-B14F-4D97-AF65-F5344CB8AC3E}">
        <p14:creationId xmlns:p14="http://schemas.microsoft.com/office/powerpoint/2010/main" val="944985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643" y="152400"/>
            <a:ext cx="1024128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2</a:t>
            </a:r>
          </a:p>
        </p:txBody>
      </p:sp>
      <p:sp>
        <p:nvSpPr>
          <p:cNvPr id="13315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wrap="square" lIns="91440" tIns="45720" rIns="91440" bIns="91425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E2F1F2-C4EC-4458-9C99-B6E7796AD6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45C75"/>
                </a:solidFill>
                <a:effectLst/>
                <a:uLnTx/>
                <a:uFillTx/>
                <a:latin typeface="Constantia" pitchFamily="18" charset="0"/>
                <a:cs typeface="Arial" pitchFamily="34" charset="0"/>
                <a:sym typeface="Quicksand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45C75"/>
              </a:solidFill>
              <a:effectLst/>
              <a:uLnTx/>
              <a:uFillTx/>
              <a:latin typeface="Constantia" pitchFamily="18" charset="0"/>
              <a:cs typeface="Arial" pitchFamily="34" charset="0"/>
              <a:sym typeface="Quicksand"/>
            </a:endParaRPr>
          </a:p>
        </p:txBody>
      </p:sp>
      <p:pic>
        <p:nvPicPr>
          <p:cNvPr id="1331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" y="1905000"/>
            <a:ext cx="544068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1187234" y="5715001"/>
            <a:ext cx="34306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Becchetti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 et al. KDD ‘08</a:t>
            </a:r>
          </a:p>
        </p:txBody>
      </p:sp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5868404" y="2057401"/>
            <a:ext cx="479959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Triangle Distribution among spam hosts is significantly different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from non-spam hosts!</a:t>
            </a:r>
          </a:p>
        </p:txBody>
      </p:sp>
    </p:spTree>
    <p:extLst>
      <p:ext uri="{BB962C8B-B14F-4D97-AF65-F5344CB8AC3E}">
        <p14:creationId xmlns:p14="http://schemas.microsoft.com/office/powerpoint/2010/main" val="4134894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643" y="228600"/>
            <a:ext cx="1024128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3</a:t>
            </a:r>
          </a:p>
        </p:txBody>
      </p:sp>
      <p:sp>
        <p:nvSpPr>
          <p:cNvPr id="14339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wrap="square" lIns="91440" tIns="45720" rIns="91440" bIns="91425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94A313-3C1B-4F3F-8A75-9BDE3F72C69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45C75"/>
                </a:solidFill>
                <a:effectLst/>
                <a:uLnTx/>
                <a:uFillTx/>
                <a:latin typeface="Constantia" pitchFamily="18" charset="0"/>
                <a:cs typeface="Arial" pitchFamily="34" charset="0"/>
                <a:sym typeface="Quicksand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45C75"/>
              </a:solidFill>
              <a:effectLst/>
              <a:uLnTx/>
              <a:uFillTx/>
              <a:latin typeface="Constantia" pitchFamily="18" charset="0"/>
              <a:cs typeface="Arial" pitchFamily="34" charset="0"/>
              <a:sym typeface="Quicksand"/>
            </a:endParaRPr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770770" y="838201"/>
            <a:ext cx="883043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Triangles used for assessing Content Quality in Social Networks</a:t>
            </a:r>
          </a:p>
        </p:txBody>
      </p:sp>
      <p:pic>
        <p:nvPicPr>
          <p:cNvPr id="1434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5711190" cy="361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3"/>
          <p:cNvSpPr txBox="1">
            <a:spLocks noChangeArrowheads="1"/>
          </p:cNvSpPr>
          <p:nvPr/>
        </p:nvSpPr>
        <p:spPr bwMode="auto">
          <a:xfrm>
            <a:off x="6781800" y="2397126"/>
            <a:ext cx="4724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The amount of triangles in the self-centered social network of a user is a good indicator of the role of that user in the community!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0" y="6397824"/>
            <a:ext cx="5137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Welser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Gleave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Fisher, Smith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Journal of Social Structure 2007</a:t>
            </a:r>
          </a:p>
        </p:txBody>
      </p:sp>
    </p:spTree>
    <p:extLst>
      <p:ext uri="{BB962C8B-B14F-4D97-AF65-F5344CB8AC3E}">
        <p14:creationId xmlns:p14="http://schemas.microsoft.com/office/powerpoint/2010/main" val="23067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9875520" cy="5486400"/>
          </a:xfrm>
        </p:spPr>
        <p:txBody>
          <a:bodyPr/>
          <a:lstStyle/>
          <a:p>
            <a:r>
              <a:rPr lang="en-US" dirty="0"/>
              <a:t>A graph is composed of two things</a:t>
            </a:r>
          </a:p>
          <a:p>
            <a:pPr marL="562551" lvl="1" indent="-342900">
              <a:buFont typeface="+mj-lt"/>
              <a:buAutoNum type="arabicPeriod"/>
            </a:pPr>
            <a:r>
              <a:rPr lang="en-US" dirty="0"/>
              <a:t>Set of objects (called </a:t>
            </a:r>
            <a:r>
              <a:rPr lang="en-US" dirty="0">
                <a:solidFill>
                  <a:srgbClr val="C00000"/>
                </a:solidFill>
              </a:rPr>
              <a:t>nodes</a:t>
            </a:r>
            <a:r>
              <a:rPr lang="en-US" dirty="0"/>
              <a:t> of the graph)</a:t>
            </a:r>
          </a:p>
          <a:p>
            <a:pPr marL="562551" lvl="1" indent="-342900">
              <a:buFont typeface="+mj-lt"/>
              <a:buAutoNum type="arabicPeriod"/>
            </a:pPr>
            <a:r>
              <a:rPr lang="en-US" dirty="0"/>
              <a:t>Set of connections (called </a:t>
            </a:r>
            <a:r>
              <a:rPr lang="en-US" dirty="0">
                <a:solidFill>
                  <a:srgbClr val="C00000"/>
                </a:solidFill>
              </a:rPr>
              <a:t>edges</a:t>
            </a:r>
            <a:r>
              <a:rPr lang="en-US" dirty="0"/>
              <a:t> of the graph)</a:t>
            </a:r>
          </a:p>
          <a:p>
            <a:pPr marL="562551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2699266"/>
            <a:ext cx="2895601" cy="2247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943599" y="2699266"/>
            <a:ext cx="12954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91401" y="25146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3599" y="3385066"/>
            <a:ext cx="14478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08174" y="3200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1" y="5334001"/>
            <a:ext cx="5261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Degree of a node = # adjacent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Example: Degree(B) = 3</a:t>
            </a:r>
          </a:p>
        </p:txBody>
      </p:sp>
    </p:spTree>
    <p:extLst>
      <p:ext uri="{BB962C8B-B14F-4D97-AF65-F5344CB8AC3E}">
        <p14:creationId xmlns:p14="http://schemas.microsoft.com/office/powerpoint/2010/main" val="1589267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98" y="199788"/>
            <a:ext cx="9875520" cy="541214"/>
          </a:xfrm>
        </p:spPr>
        <p:txBody>
          <a:bodyPr/>
          <a:lstStyle/>
          <a:p>
            <a:pPr>
              <a:defRPr/>
            </a:pPr>
            <a:br>
              <a:rPr lang="en-US" dirty="0"/>
            </a:br>
            <a:r>
              <a:rPr lang="en-US" dirty="0"/>
              <a:t>Counting Exact Number of Triangles</a:t>
            </a:r>
          </a:p>
        </p:txBody>
      </p:sp>
      <p:sp>
        <p:nvSpPr>
          <p:cNvPr id="21514" name="TextBox 10"/>
          <p:cNvSpPr txBox="1">
            <a:spLocks noChangeArrowheads="1"/>
          </p:cNvSpPr>
          <p:nvPr/>
        </p:nvSpPr>
        <p:spPr bwMode="auto">
          <a:xfrm>
            <a:off x="1981201" y="5562601"/>
            <a:ext cx="74920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Not practical for large graphs!!!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4183" y="1219201"/>
            <a:ext cx="11028217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Two simple approaches: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 Iterator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count the edges among the neighbors of each vertex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 Iterator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count the common neighbors of the endpoints of each edge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583FA4-0705-4D0A-9A29-0C55893D1A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54420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276600"/>
            <a:ext cx="9875520" cy="541214"/>
          </a:xfrm>
        </p:spPr>
        <p:txBody>
          <a:bodyPr/>
          <a:lstStyle/>
          <a:p>
            <a:pPr algn="ctr"/>
            <a:r>
              <a:rPr lang="en-US" dirty="0"/>
              <a:t>A Fast Triangle Counting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42021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133600"/>
            <a:ext cx="8839200" cy="2819400"/>
          </a:xfrm>
        </p:spPr>
        <p:txBody>
          <a:bodyPr/>
          <a:lstStyle/>
          <a:p>
            <a:pPr marL="38100" indent="0">
              <a:buNone/>
            </a:pPr>
            <a:r>
              <a:rPr lang="en-US" sz="2800" dirty="0"/>
              <a:t>Instead of treating all the nodes in similar fashion do:</a:t>
            </a:r>
          </a:p>
          <a:p>
            <a:pPr marL="38100" indent="0">
              <a:buNone/>
            </a:pPr>
            <a:endParaRPr lang="en-US" sz="2800" dirty="0"/>
          </a:p>
          <a:p>
            <a:r>
              <a:rPr lang="en-US" sz="2800" dirty="0"/>
              <a:t>Partition the vertices into “large” and “small” degree</a:t>
            </a:r>
          </a:p>
          <a:p>
            <a:endParaRPr lang="en-US" sz="2800" dirty="0"/>
          </a:p>
          <a:p>
            <a:r>
              <a:rPr lang="en-US" sz="2800" dirty="0"/>
              <a:t>Treat them appropriately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650661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an unweighted and undirected graph G with </a:t>
            </a:r>
          </a:p>
          <a:p>
            <a:endParaRPr lang="en-US" dirty="0"/>
          </a:p>
          <a:p>
            <a:pPr lvl="1"/>
            <a:r>
              <a:rPr lang="en-US" dirty="0"/>
              <a:t>n nodes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edges (m &gt;=n)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nodes are numbered: 1, 2, …. n (integers)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81783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based on node degrees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Heavy-hitter node</a:t>
                </a:r>
                <a:r>
                  <a:rPr lang="en-US" dirty="0"/>
                  <a:t>: </a:t>
                </a:r>
                <a:r>
                  <a:rPr lang="en-US" sz="2400" dirty="0"/>
                  <a:t>A node degree &gt;=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 (</m:t>
                    </m:r>
                    <m:r>
                      <a:rPr lang="en-US" sz="2400" i="1">
                        <a:latin typeface="Cambria Math"/>
                      </a:rPr>
                      <m:t>𝑚</m:t>
                    </m:r>
                    <m:r>
                      <a:rPr lang="en-US" sz="2400" i="1">
                        <a:latin typeface="Cambria Math"/>
                      </a:rPr>
                      <m:t>=# </m:t>
                    </m:r>
                    <m:r>
                      <a:rPr lang="en-US" sz="2400" i="1">
                        <a:latin typeface="Cambria Math"/>
                      </a:rPr>
                      <m:t>𝑒𝑑𝑔𝑒𝑠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Heavy-hitter triangle</a:t>
                </a:r>
                <a:r>
                  <a:rPr lang="en-US" dirty="0"/>
                  <a:t>: </a:t>
                </a:r>
                <a:r>
                  <a:rPr lang="en-US" sz="2400" dirty="0"/>
                  <a:t>A triangle, where all the nodes of the triangle heavy-hitters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800" dirty="0"/>
                  <a:t>A useful property: </a:t>
                </a:r>
              </a:p>
              <a:p>
                <a:pPr lvl="1"/>
                <a:r>
                  <a:rPr lang="en-US" dirty="0"/>
                  <a:t>Maximum number of heavy-hitter node: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687261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9875520" cy="5181600"/>
          </a:xfrm>
        </p:spPr>
        <p:txBody>
          <a:bodyPr/>
          <a:lstStyle/>
          <a:p>
            <a:r>
              <a:rPr lang="en-US" dirty="0"/>
              <a:t>Consists of two stages</a:t>
            </a:r>
          </a:p>
          <a:p>
            <a:endParaRPr lang="en-US" dirty="0"/>
          </a:p>
          <a:p>
            <a:pPr marL="990600" lvl="1" indent="-457200">
              <a:buFont typeface="+mj-lt"/>
              <a:buAutoNum type="arabicPeriod"/>
            </a:pPr>
            <a:r>
              <a:rPr lang="en-US" dirty="0"/>
              <a:t>Preprocessing stage</a:t>
            </a:r>
          </a:p>
          <a:p>
            <a:pPr lvl="2"/>
            <a:r>
              <a:rPr lang="en-US" dirty="0"/>
              <a:t>Goal is to quickly find out the following three things</a:t>
            </a:r>
          </a:p>
          <a:p>
            <a:pPr lvl="3"/>
            <a:r>
              <a:rPr lang="en-US" sz="2000" dirty="0"/>
              <a:t>Heavy-hitter nodes</a:t>
            </a:r>
          </a:p>
          <a:p>
            <a:pPr lvl="3"/>
            <a:r>
              <a:rPr lang="en-US" sz="2000" dirty="0"/>
              <a:t>Existence of an edge between two nodes</a:t>
            </a:r>
          </a:p>
          <a:p>
            <a:pPr lvl="3"/>
            <a:r>
              <a:rPr lang="en-US" sz="2000" dirty="0"/>
              <a:t>List of adjacent nodes</a:t>
            </a:r>
            <a:endParaRPr lang="en-US" dirty="0"/>
          </a:p>
          <a:p>
            <a:pPr marL="990600" lvl="1" indent="-457200">
              <a:buFont typeface="+mj-lt"/>
              <a:buAutoNum type="arabicPeriod"/>
            </a:pPr>
            <a:endParaRPr lang="en-US" dirty="0"/>
          </a:p>
          <a:p>
            <a:pPr marL="990600" lvl="1" indent="-457200">
              <a:buFont typeface="+mj-lt"/>
              <a:buAutoNum type="arabicPeriod"/>
            </a:pPr>
            <a:r>
              <a:rPr lang="en-US" dirty="0"/>
              <a:t>Triangle counting stage</a:t>
            </a:r>
          </a:p>
          <a:p>
            <a:pPr lvl="2"/>
            <a:r>
              <a:rPr lang="en-US" dirty="0"/>
              <a:t>Counting triangles based on heavy-hitter nodes</a:t>
            </a:r>
          </a:p>
          <a:p>
            <a:pPr lvl="2"/>
            <a:r>
              <a:rPr lang="en-US" dirty="0"/>
              <a:t>Counting other triangles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166561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9875520" cy="5562600"/>
          </a:xfrm>
        </p:spPr>
        <p:txBody>
          <a:bodyPr/>
          <a:lstStyle/>
          <a:p>
            <a:r>
              <a:rPr lang="en-US" sz="2800" dirty="0"/>
              <a:t>Compute the degree of each node</a:t>
            </a:r>
          </a:p>
          <a:p>
            <a:pPr lvl="1"/>
            <a:r>
              <a:rPr lang="en-US" dirty="0"/>
              <a:t>Objective: To separate heavy-hitters from the non-heavy hitters</a:t>
            </a:r>
          </a:p>
          <a:p>
            <a:pPr lvl="1"/>
            <a:r>
              <a:rPr lang="en-US" dirty="0"/>
              <a:t>Time: O(m) </a:t>
            </a:r>
          </a:p>
          <a:p>
            <a:pPr lvl="1"/>
            <a:endParaRPr lang="en-US" dirty="0"/>
          </a:p>
          <a:p>
            <a:r>
              <a:rPr lang="en-US" sz="2800" dirty="0"/>
              <a:t>Create an index (hash table) on edges with pair of nodes of the edge as the key </a:t>
            </a:r>
          </a:p>
          <a:p>
            <a:pPr lvl="1"/>
            <a:r>
              <a:rPr lang="en-US" dirty="0"/>
              <a:t>Objective: To find if an edge between two nodes exists</a:t>
            </a:r>
          </a:p>
          <a:p>
            <a:pPr lvl="1"/>
            <a:r>
              <a:rPr lang="en-US" dirty="0"/>
              <a:t>Time: O(m)</a:t>
            </a:r>
          </a:p>
          <a:p>
            <a:pPr lvl="1"/>
            <a:endParaRPr lang="en-US" dirty="0"/>
          </a:p>
          <a:p>
            <a:r>
              <a:rPr lang="en-US" sz="2800" dirty="0"/>
              <a:t>Adjacency list for each node v</a:t>
            </a:r>
          </a:p>
          <a:p>
            <a:pPr lvl="1"/>
            <a:r>
              <a:rPr lang="en-US" dirty="0"/>
              <a:t>Objective: To find set of adjacent nodes of a given node</a:t>
            </a:r>
          </a:p>
          <a:p>
            <a:pPr lvl="1"/>
            <a:r>
              <a:rPr lang="en-US" dirty="0"/>
              <a:t>Time: O(degree(v))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467487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Counting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9875520" cy="5562600"/>
          </a:xfrm>
        </p:spPr>
        <p:txBody>
          <a:bodyPr/>
          <a:lstStyle/>
          <a:p>
            <a:endParaRPr lang="en-US" dirty="0"/>
          </a:p>
          <a:p>
            <a:pPr marL="38100" indent="0">
              <a:buNone/>
            </a:pPr>
            <a:r>
              <a:rPr lang="en-US" dirty="0"/>
              <a:t>Count heavy-hitter triangles:</a:t>
            </a:r>
          </a:p>
          <a:p>
            <a:endParaRPr lang="en-US" dirty="0"/>
          </a:p>
          <a:p>
            <a:pPr lvl="1"/>
            <a:r>
              <a:rPr lang="en-US" dirty="0"/>
              <a:t>Take the heavy hitter nodes, H (say)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 all sets of three nodes in 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hash table, check if the edge between them exists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5334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5029200"/>
                <a:ext cx="3815660" cy="102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Time: 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rad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rad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rad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𝑂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𝑚</m:t>
                        </m:r>
                      </m:e>
                      <m:sup>
                        <m:f>
                          <m:f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num>
                          <m:den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 =  # of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029200"/>
                <a:ext cx="3815660" cy="1025024"/>
              </a:xfrm>
              <a:prstGeom prst="rect">
                <a:avLst/>
              </a:prstGeom>
              <a:blipFill>
                <a:blip r:embed="rId2"/>
                <a:stretch>
                  <a:fillRect l="-1440" t="-2976" b="-89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067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Counting Stage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200" y="914400"/>
                <a:ext cx="9875520" cy="5562600"/>
              </a:xfrm>
            </p:spPr>
            <p:txBody>
              <a:bodyPr/>
              <a:lstStyle/>
              <a:p>
                <a:pPr marL="38100" indent="0">
                  <a:buNone/>
                </a:pPr>
                <a:r>
                  <a:rPr lang="en-US" dirty="0"/>
                  <a:t>Count Other triangles:</a:t>
                </a:r>
              </a:p>
              <a:p>
                <a:endParaRPr lang="en-US" dirty="0"/>
              </a:p>
              <a:p>
                <a:pPr marL="38100" indent="0">
                  <a:buNone/>
                </a:pPr>
                <a:r>
                  <a:rPr lang="en-US" sz="2400" dirty="0"/>
                  <a:t>Take an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such that at least one of them is not heavy-hitter</a:t>
                </a:r>
              </a:p>
              <a:p>
                <a:pPr marL="38100" indent="0">
                  <a:buNone/>
                </a:pPr>
                <a:endParaRPr lang="en-US" sz="2400" dirty="0"/>
              </a:p>
              <a:p>
                <a:pPr lvl="1">
                  <a:buFont typeface="+mj-lt"/>
                  <a:buAutoNum type="arabicPeriod"/>
                </a:pPr>
                <a:r>
                  <a:rPr lang="en-US" sz="1800" dirty="0"/>
                  <a:t>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/>
                  <a:t>(based on degree)</a:t>
                </a:r>
              </a:p>
              <a:p>
                <a:pPr marL="9906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990600" lvl="1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  ……,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be the adjacent nodes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9906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990600" lvl="1" indent="-457200"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, use the edge hash index to check if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exists. </a:t>
                </a:r>
              </a:p>
              <a:p>
                <a:pPr marL="533400" lvl="1" indent="0">
                  <a:buNone/>
                </a:pPr>
                <a:endParaRPr lang="en-US" dirty="0"/>
              </a:p>
              <a:p>
                <a:pPr marL="5334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914400"/>
                <a:ext cx="9875520" cy="5562600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5181601"/>
                <a:ext cx="3384260" cy="122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Time: 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Step 2 takes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rad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There are total m edges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Total time: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𝑂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×</m:t>
                    </m:r>
                    <m:rad>
                      <m:radPr>
                        <m:degHide m:val="on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𝑚</m:t>
                        </m:r>
                      </m:e>
                    </m:ra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181601"/>
                <a:ext cx="3384260" cy="1224053"/>
              </a:xfrm>
              <a:prstGeom prst="rect">
                <a:avLst/>
              </a:prstGeom>
              <a:blipFill>
                <a:blip r:embed="rId3"/>
                <a:stretch>
                  <a:fillRect l="-1622" t="-2488" r="-360" b="-5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520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4" y="2724728"/>
            <a:ext cx="11355355" cy="90420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Fast Graph Partitioning for Community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10244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19504"/>
            <a:ext cx="9372600" cy="5457496"/>
          </a:xfrm>
        </p:spPr>
        <p:txBody>
          <a:bodyPr/>
          <a:lstStyle/>
          <a:p>
            <a:r>
              <a:rPr lang="en-US" dirty="0"/>
              <a:t>Un-weighted</a:t>
            </a:r>
          </a:p>
          <a:p>
            <a:pPr lvl="1"/>
            <a:r>
              <a:rPr lang="en-US" dirty="0"/>
              <a:t>Edges do not have weight</a:t>
            </a:r>
          </a:p>
          <a:p>
            <a:pPr lvl="2"/>
            <a:r>
              <a:rPr lang="en-US" dirty="0"/>
              <a:t>Edges simply say whether two objects </a:t>
            </a:r>
          </a:p>
          <a:p>
            <a:pPr marL="439303" lvl="2" indent="0">
              <a:buNone/>
            </a:pPr>
            <a:r>
              <a:rPr lang="en-US" dirty="0"/>
              <a:t>    are connected or not.</a:t>
            </a:r>
          </a:p>
          <a:p>
            <a:pPr marL="5334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Weighted</a:t>
            </a:r>
          </a:p>
          <a:p>
            <a:pPr lvl="1"/>
            <a:r>
              <a:rPr lang="en-US" dirty="0"/>
              <a:t>Edges have weight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 communication network</a:t>
            </a:r>
          </a:p>
          <a:p>
            <a:pPr lvl="3"/>
            <a:r>
              <a:rPr lang="en-US" dirty="0"/>
              <a:t>How often two persons exchanging emails?</a:t>
            </a:r>
          </a:p>
          <a:p>
            <a:pPr lvl="2"/>
            <a:r>
              <a:rPr lang="en-US" dirty="0"/>
              <a:t>City and Road network</a:t>
            </a:r>
          </a:p>
          <a:p>
            <a:pPr lvl="3"/>
            <a:r>
              <a:rPr lang="en-US" dirty="0"/>
              <a:t>Edge weight: the distance between two cities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00" y="3581400"/>
            <a:ext cx="3004139" cy="2296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599" y="820854"/>
            <a:ext cx="2445801" cy="23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6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Partitioning: Minimum 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97" y="1142998"/>
            <a:ext cx="2514600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2743197"/>
                <a:ext cx="8915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Minimum cut of a graph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Partition on nodes in two 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𝑎𝑛𝑑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so that the # edges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𝑎𝑛𝑑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are minimized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743197"/>
                <a:ext cx="8915400" cy="1200329"/>
              </a:xfrm>
              <a:prstGeom prst="rect">
                <a:avLst/>
              </a:prstGeom>
              <a:blipFill>
                <a:blip r:embed="rId3"/>
                <a:stretch>
                  <a:fillRect l="-1025" t="-3553" b="-111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65436" y="4154269"/>
            <a:ext cx="8215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the above graph, the min cut partition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{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a,b,e,f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 and {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c,d,g,h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05" y="4872285"/>
            <a:ext cx="1359168" cy="1212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918052"/>
            <a:ext cx="1371600" cy="120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7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Partitioning using Min Cut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9200" y="1295400"/>
            <a:ext cx="9875520" cy="3352800"/>
          </a:xfrm>
        </p:spPr>
        <p:txBody>
          <a:bodyPr>
            <a:normAutofit/>
          </a:bodyPr>
          <a:lstStyle/>
          <a:p>
            <a:r>
              <a:rPr lang="en-US" sz="2800" dirty="0"/>
              <a:t>Use a min cut algorithm to break a graph into two sets</a:t>
            </a:r>
          </a:p>
          <a:p>
            <a:endParaRPr lang="en-US" sz="2800" dirty="0"/>
          </a:p>
          <a:p>
            <a:r>
              <a:rPr lang="en-US" sz="2800" dirty="0"/>
              <a:t>Use the min cut algorithm to further break the smaller graphs</a:t>
            </a:r>
          </a:p>
        </p:txBody>
      </p:sp>
    </p:spTree>
    <p:extLst>
      <p:ext uri="{BB962C8B-B14F-4D97-AF65-F5344CB8AC3E}">
        <p14:creationId xmlns:p14="http://schemas.microsoft.com/office/powerpoint/2010/main" val="1493243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1524000"/>
            <a:ext cx="803457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algorithm is based on edge contraction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Repeat until just two nodes remain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Pick an edge at random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Collapse its two endpoints into a single node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17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1143000"/>
            <a:ext cx="89755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stands on two keys things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Randomized decision (which edge to choose next)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 contraction: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Collapse its two endpoints into a single node</a:t>
            </a:r>
          </a:p>
        </p:txBody>
      </p:sp>
      <p:sp>
        <p:nvSpPr>
          <p:cNvPr id="3" name="Oval 2"/>
          <p:cNvSpPr/>
          <p:nvPr/>
        </p:nvSpPr>
        <p:spPr>
          <a:xfrm>
            <a:off x="1981200" y="4114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200400" y="51054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4495800" y="4114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cxnSp>
        <p:nvCxnSpPr>
          <p:cNvPr id="8" name="Straight Connector 7"/>
          <p:cNvCxnSpPr>
            <a:stCxn id="3" idx="5"/>
            <a:endCxn id="5" idx="1"/>
          </p:cNvCxnSpPr>
          <p:nvPr/>
        </p:nvCxnSpPr>
        <p:spPr>
          <a:xfrm>
            <a:off x="2371445" y="4505045"/>
            <a:ext cx="895910" cy="6673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6"/>
            <a:endCxn id="6" idx="2"/>
          </p:cNvCxnSpPr>
          <p:nvPr/>
        </p:nvCxnSpPr>
        <p:spPr>
          <a:xfrm>
            <a:off x="2438400" y="4343400"/>
            <a:ext cx="2057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7"/>
            <a:endCxn id="6" idx="3"/>
          </p:cNvCxnSpPr>
          <p:nvPr/>
        </p:nvCxnSpPr>
        <p:spPr>
          <a:xfrm flipV="1">
            <a:off x="3590645" y="4505045"/>
            <a:ext cx="972110" cy="6673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629400" y="4191000"/>
            <a:ext cx="6096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9296400" y="4114800"/>
            <a:ext cx="838200" cy="7239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2,3</a:t>
            </a:r>
          </a:p>
        </p:txBody>
      </p:sp>
      <p:cxnSp>
        <p:nvCxnSpPr>
          <p:cNvPr id="23" name="Straight Connector 22"/>
          <p:cNvCxnSpPr>
            <a:stCxn id="19" idx="6"/>
            <a:endCxn id="21" idx="2"/>
          </p:cNvCxnSpPr>
          <p:nvPr/>
        </p:nvCxnSpPr>
        <p:spPr>
          <a:xfrm>
            <a:off x="7239000" y="4457700"/>
            <a:ext cx="2057400" cy="19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Image result for cross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311" y="4838701"/>
            <a:ext cx="377825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 flipV="1">
            <a:off x="7205523" y="4605965"/>
            <a:ext cx="2124355" cy="24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8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9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12" y="990601"/>
            <a:ext cx="3520438" cy="1852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67" y="4114800"/>
            <a:ext cx="3694546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1" y="3072065"/>
            <a:ext cx="586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 edges to choose from (Pick b –f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1/14)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6324601"/>
            <a:ext cx="3170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Sanjeev Arora, Princeton University</a:t>
            </a:r>
          </a:p>
        </p:txBody>
      </p:sp>
    </p:spTree>
    <p:extLst>
      <p:ext uri="{BB962C8B-B14F-4D97-AF65-F5344CB8AC3E}">
        <p14:creationId xmlns:p14="http://schemas.microsoft.com/office/powerpoint/2010/main" val="34887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43000"/>
            <a:ext cx="3694546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653" y="4753872"/>
            <a:ext cx="3352800" cy="1746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3666244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 edges to choose from Pick g - h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1/13</a:t>
            </a:r>
          </a:p>
        </p:txBody>
      </p:sp>
    </p:spTree>
    <p:extLst>
      <p:ext uri="{BB962C8B-B14F-4D97-AF65-F5344CB8AC3E}">
        <p14:creationId xmlns:p14="http://schemas.microsoft.com/office/powerpoint/2010/main" val="32646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219201"/>
            <a:ext cx="3352800" cy="1746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1" y="4191001"/>
            <a:ext cx="3564233" cy="2000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3242809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 edges to choose from Pick d -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2/12</a:t>
            </a:r>
          </a:p>
        </p:txBody>
      </p:sp>
    </p:spTree>
    <p:extLst>
      <p:ext uri="{BB962C8B-B14F-4D97-AF65-F5344CB8AC3E}">
        <p14:creationId xmlns:p14="http://schemas.microsoft.com/office/powerpoint/2010/main" val="23472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1" y="1143001"/>
            <a:ext cx="3560373" cy="1999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4364183"/>
            <a:ext cx="4445677" cy="14370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1" y="3399832"/>
            <a:ext cx="5924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edges to choose from Pick a - e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1/10</a:t>
            </a:r>
          </a:p>
        </p:txBody>
      </p:sp>
    </p:spTree>
    <p:extLst>
      <p:ext uri="{BB962C8B-B14F-4D97-AF65-F5344CB8AC3E}">
        <p14:creationId xmlns:p14="http://schemas.microsoft.com/office/powerpoint/2010/main" val="2921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990601"/>
            <a:ext cx="4445677" cy="1762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64" y="4038600"/>
            <a:ext cx="3211136" cy="2161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333369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 edges to choose from Pick ae – bf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4/9</a:t>
            </a:r>
          </a:p>
        </p:txBody>
      </p:sp>
    </p:spTree>
    <p:extLst>
      <p:ext uri="{BB962C8B-B14F-4D97-AF65-F5344CB8AC3E}">
        <p14:creationId xmlns:p14="http://schemas.microsoft.com/office/powerpoint/2010/main" val="65289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43000"/>
            <a:ext cx="3211136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419600"/>
            <a:ext cx="3892062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3456709"/>
            <a:ext cx="595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edges to choose from Pick c -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dgh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3/5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8305" y="5391926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just two nodes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7010" y="5235714"/>
            <a:ext cx="5370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rial"/>
              </a:rPr>
              <a:t>C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value: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of parallel edges in the final two-node graph</a:t>
            </a:r>
          </a:p>
        </p:txBody>
      </p:sp>
    </p:spTree>
    <p:extLst>
      <p:ext uri="{BB962C8B-B14F-4D97-AF65-F5344CB8AC3E}">
        <p14:creationId xmlns:p14="http://schemas.microsoft.com/office/powerpoint/2010/main" val="243431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Representing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1" y="1610380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Adjacency matrix:</a:t>
            </a:r>
          </a:p>
        </p:txBody>
      </p:sp>
      <p:pic>
        <p:nvPicPr>
          <p:cNvPr id="3074" name="Picture 2" descr="Image result for adjacency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811709"/>
            <a:ext cx="4742757" cy="185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0" y="3962400"/>
            <a:ext cx="2481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Adjacency list:</a:t>
            </a:r>
          </a:p>
        </p:txBody>
      </p:sp>
      <p:pic>
        <p:nvPicPr>
          <p:cNvPr id="3076" name="Picture 4" descr="Image result for adjacency 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10" y="3457899"/>
            <a:ext cx="4815190" cy="213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449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Important Note</a:t>
            </a:r>
          </a:p>
          <a:p>
            <a:pPr lvl="1"/>
            <a:r>
              <a:rPr lang="en-US" dirty="0"/>
              <a:t>It is a randomized algorithm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Therefore, for good result do the following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3124201"/>
            <a:ext cx="670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Karger’s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algorithm multiple times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(it will produce multiple cuts)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Take the cut with the minimum value</a:t>
            </a:r>
          </a:p>
        </p:txBody>
      </p:sp>
    </p:spTree>
    <p:extLst>
      <p:ext uri="{BB962C8B-B14F-4D97-AF65-F5344CB8AC3E}">
        <p14:creationId xmlns:p14="http://schemas.microsoft.com/office/powerpoint/2010/main" val="94861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2895600"/>
            <a:ext cx="9646920" cy="762000"/>
          </a:xfrm>
        </p:spPr>
        <p:txBody>
          <a:bodyPr/>
          <a:lstStyle/>
          <a:p>
            <a:pPr algn="ctr"/>
            <a:r>
              <a:rPr lang="en-US" sz="4000" dirty="0"/>
              <a:t>Representation Learning on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908894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52387" y="1143000"/>
            <a:ext cx="8861552" cy="3099816"/>
            <a:chOff x="178308" y="1694688"/>
            <a:chExt cx="6646164" cy="23248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40424"/>
            <a:ext cx="9347200" cy="621577"/>
          </a:xfrm>
        </p:spPr>
        <p:txBody>
          <a:bodyPr/>
          <a:lstStyle/>
          <a:p>
            <a:r>
              <a:rPr lang="en-US" dirty="0"/>
              <a:t>Embedding Nodes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7376" y="2633472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25600" y="5036404"/>
            <a:ext cx="904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Represent each node as d-dimensional vector so that “similar” nodes in the graph have similar vectors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4800" y="4267200"/>
            <a:ext cx="1676400" cy="8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Output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90800" y="4267200"/>
            <a:ext cx="1379728" cy="8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06876" y="6217013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Mining Massive Datasets, Jure </a:t>
            </a:r>
            <a:r>
              <a:rPr lang="en-IN" sz="1400" dirty="0" err="1"/>
              <a:t>Leskovec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98708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1"/>
            <a:ext cx="9347200" cy="750023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064" y="1219200"/>
            <a:ext cx="8835136" cy="3429000"/>
          </a:xfrm>
        </p:spPr>
        <p:txBody>
          <a:bodyPr>
            <a:normAutofit/>
          </a:bodyPr>
          <a:lstStyle/>
          <a:p>
            <a:r>
              <a:rPr lang="en-US" dirty="0"/>
              <a:t>Assume we have a graph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G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V</a:t>
            </a:r>
            <a:r>
              <a:rPr lang="en-US" dirty="0"/>
              <a:t> is the vertex set.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latin typeface="Cambria Math" charset="0"/>
                <a:ea typeface="Cambria Math" charset="0"/>
                <a:cs typeface="Cambria Math" charset="0"/>
              </a:rPr>
              <a:t>A</a:t>
            </a:r>
            <a:r>
              <a:rPr lang="en-US" dirty="0"/>
              <a:t> is the 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911876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604" y="276813"/>
            <a:ext cx="9347200" cy="697777"/>
          </a:xfrm>
        </p:spPr>
        <p:txBody>
          <a:bodyPr/>
          <a:lstStyle/>
          <a:p>
            <a:r>
              <a:rPr lang="en-US" dirty="0"/>
              <a:t>Embedding Nodes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7376" y="2633472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8" y="2959713"/>
            <a:ext cx="7370631" cy="31841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5744" y="1183965"/>
            <a:ext cx="8874920" cy="15663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 is to encode nodes so that similarity in the embedding space approximates similarity in the original network.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816" y="6353200"/>
            <a:ext cx="3444539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8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590800"/>
            <a:ext cx="7990187" cy="34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0424"/>
            <a:ext cx="9347200" cy="773977"/>
          </a:xfrm>
        </p:spPr>
        <p:txBody>
          <a:bodyPr/>
          <a:lstStyle/>
          <a:p>
            <a:r>
              <a:rPr lang="en-US" dirty="0"/>
              <a:t>Node Embedding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7376" y="2633472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32" y="1680259"/>
            <a:ext cx="4122261" cy="487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913" y="1586116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28174" y="6340148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Mining Massive Datasets, Jure </a:t>
            </a:r>
            <a:r>
              <a:rPr lang="en-IN" sz="1400" dirty="0" err="1"/>
              <a:t>Leskovec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31373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10" y="193964"/>
            <a:ext cx="9144000" cy="711761"/>
          </a:xfrm>
        </p:spPr>
        <p:txBody>
          <a:bodyPr/>
          <a:lstStyle/>
          <a:p>
            <a:r>
              <a:rPr lang="en-US" dirty="0"/>
              <a:t>Learning Node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22036" y="1246909"/>
            <a:ext cx="9907263" cy="4442692"/>
          </a:xfrm>
        </p:spPr>
        <p:txBody>
          <a:bodyPr>
            <a:no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2400" b="1" dirty="0"/>
              <a:t>Define an encoder </a:t>
            </a:r>
            <a:r>
              <a:rPr lang="en-US" sz="2400" dirty="0"/>
              <a:t>(i.e., a mapping from nodes to </a:t>
            </a:r>
            <a:r>
              <a:rPr lang="en-US" sz="2400" dirty="0" err="1"/>
              <a:t>embeddings</a:t>
            </a:r>
            <a:r>
              <a:rPr lang="en-US" sz="2400" dirty="0"/>
              <a:t>)</a:t>
            </a:r>
          </a:p>
          <a:p>
            <a:pPr marL="609585" indent="-609585">
              <a:buFont typeface="+mj-lt"/>
              <a:buAutoNum type="arabicPeriod"/>
            </a:pPr>
            <a:endParaRPr lang="en-US" sz="2400" dirty="0"/>
          </a:p>
          <a:p>
            <a:pPr marL="609585" indent="-609585">
              <a:buFont typeface="+mj-lt"/>
              <a:buAutoNum type="arabicPeriod"/>
            </a:pPr>
            <a:r>
              <a:rPr lang="en-US" sz="2400" b="1" dirty="0"/>
              <a:t>Define a node similarity function </a:t>
            </a:r>
            <a:r>
              <a:rPr lang="en-US" sz="2400" dirty="0"/>
              <a:t>(i.e., a measure of similarity in the original network).</a:t>
            </a:r>
          </a:p>
          <a:p>
            <a:pPr marL="609585" indent="-609585">
              <a:buFont typeface="+mj-lt"/>
              <a:buAutoNum type="arabicPeriod"/>
            </a:pPr>
            <a:endParaRPr lang="en-US" sz="2400" dirty="0"/>
          </a:p>
          <a:p>
            <a:pPr marL="609585" indent="-609585">
              <a:buFont typeface="+mj-lt"/>
              <a:buAutoNum type="arabicPeriod"/>
            </a:pPr>
            <a:r>
              <a:rPr lang="en-US" sz="2400" b="1" dirty="0"/>
              <a:t>Optimize the parameters of the encoder so that: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56" y="4821383"/>
            <a:ext cx="5437139" cy="6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2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07552"/>
            <a:ext cx="9144000" cy="679944"/>
          </a:xfrm>
        </p:spPr>
        <p:txBody>
          <a:bodyPr/>
          <a:lstStyle/>
          <a:p>
            <a:r>
              <a:rPr lang="en-US" dirty="0"/>
              <a:t>Two Key Components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1482" y="1431854"/>
            <a:ext cx="9315906" cy="5045147"/>
          </a:xfrm>
        </p:spPr>
        <p:txBody>
          <a:bodyPr>
            <a:noAutofit/>
          </a:bodyPr>
          <a:lstStyle/>
          <a:p>
            <a:r>
              <a:rPr lang="en-US" sz="2800" b="1" dirty="0"/>
              <a:t>Encoder </a:t>
            </a:r>
            <a:r>
              <a:rPr lang="en-US" sz="2800" dirty="0"/>
              <a:t>maps each node to a low-dimensional vector.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Similarity function </a:t>
            </a:r>
            <a:r>
              <a:rPr lang="en-US" sz="2800" dirty="0"/>
              <a:t>specifies how relationships in vector space map to relationships in the original network.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14600"/>
            <a:ext cx="2087880" cy="4215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1" y="5029201"/>
            <a:ext cx="4135411" cy="4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34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9347200" cy="762000"/>
          </a:xfrm>
        </p:spPr>
        <p:txBody>
          <a:bodyPr/>
          <a:lstStyle/>
          <a:p>
            <a:r>
              <a:rPr lang="en-US" sz="3600" dirty="0"/>
              <a:t>Outline: Approaches to Similarity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00200" y="1727200"/>
            <a:ext cx="7924800" cy="3149600"/>
          </a:xfrm>
        </p:spPr>
        <p:txBody>
          <a:bodyPr>
            <a:no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CA" sz="3200" dirty="0"/>
              <a:t>Adjacent Neighbor based similarity</a:t>
            </a:r>
          </a:p>
          <a:p>
            <a:pPr marL="609585" indent="-609585">
              <a:buFont typeface="+mj-lt"/>
              <a:buAutoNum type="arabicPeriod"/>
            </a:pPr>
            <a:endParaRPr lang="en-CA" sz="3200" dirty="0"/>
          </a:p>
          <a:p>
            <a:pPr marL="609585" indent="-609585">
              <a:buFont typeface="+mj-lt"/>
              <a:buAutoNum type="arabicPeriod"/>
            </a:pPr>
            <a:r>
              <a:rPr lang="en-CA" sz="3200" dirty="0"/>
              <a:t>Multi-hop based similarity</a:t>
            </a:r>
          </a:p>
          <a:p>
            <a:pPr marL="609585" indent="-609585">
              <a:buFont typeface="+mj-lt"/>
              <a:buAutoNum type="arabicPeriod"/>
            </a:pPr>
            <a:endParaRPr lang="en-CA" sz="3200" dirty="0"/>
          </a:p>
          <a:p>
            <a:pPr marL="609585" indent="-609585">
              <a:buFont typeface="+mj-lt"/>
              <a:buAutoNum type="arabicPeriod"/>
            </a:pPr>
            <a:r>
              <a:rPr lang="en-CA" sz="3200" dirty="0"/>
              <a:t>Random walk based similarity</a:t>
            </a:r>
          </a:p>
        </p:txBody>
      </p:sp>
    </p:spTree>
    <p:extLst>
      <p:ext uri="{BB962C8B-B14F-4D97-AF65-F5344CB8AC3E}">
        <p14:creationId xmlns:p14="http://schemas.microsoft.com/office/powerpoint/2010/main" val="1634345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8234" y="2714446"/>
            <a:ext cx="732444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Light"/>
                <a:ea typeface="Helvetica Neue Light" charset="0"/>
                <a:cs typeface="Helvetica Neue Light" charset="0"/>
              </a:rPr>
              <a:t>Adjacent </a:t>
            </a:r>
            <a:r>
              <a:rPr lang="en-US" sz="3600" dirty="0">
                <a:latin typeface="Helvetica Neue Light"/>
                <a:ea typeface="Helvetica Neue Light" charset="0"/>
                <a:cs typeface="Helvetica Neue Light" charset="0"/>
              </a:rPr>
              <a:t>neighbor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Light"/>
                <a:ea typeface="Helvetica Neue Light" charset="0"/>
                <a:cs typeface="Helvetica Neue Light" charset="0"/>
              </a:rPr>
              <a:t>based</a:t>
            </a:r>
            <a:r>
              <a:rPr lang="en-US" sz="3600" dirty="0">
                <a:latin typeface="Helvetica Neue Light"/>
                <a:ea typeface="Helvetica Neue Light" charset="0"/>
                <a:cs typeface="Helvetica Neue Light" charset="0"/>
              </a:rPr>
              <a:t> 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Light"/>
                <a:ea typeface="Helvetica Neue Light" charset="0"/>
                <a:cs typeface="Helvetica Neue Light" charset="0"/>
              </a:rPr>
              <a:t> similarity</a:t>
            </a:r>
          </a:p>
        </p:txBody>
      </p:sp>
    </p:spTree>
    <p:extLst>
      <p:ext uri="{BB962C8B-B14F-4D97-AF65-F5344CB8AC3E}">
        <p14:creationId xmlns:p14="http://schemas.microsoft.com/office/powerpoint/2010/main" val="26418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Study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Many real-life data and problems are modelled as graph structure</a:t>
            </a:r>
          </a:p>
          <a:p>
            <a:endParaRPr lang="en-IN" dirty="0"/>
          </a:p>
          <a:p>
            <a:pPr lvl="1"/>
            <a:r>
              <a:rPr lang="en-US" dirty="0"/>
              <a:t>Facebook friendship network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Communities in question-answering website like </a:t>
            </a:r>
            <a:r>
              <a:rPr lang="en-US" dirty="0" err="1"/>
              <a:t>Quora</a:t>
            </a:r>
            <a:endParaRPr lang="en-US" dirty="0"/>
          </a:p>
          <a:p>
            <a:pPr lvl="1"/>
            <a:endParaRPr lang="en-IN" dirty="0"/>
          </a:p>
          <a:p>
            <a:pPr lvl="1"/>
            <a:r>
              <a:rPr lang="en-IN" dirty="0"/>
              <a:t>And so on..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570612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19160" y="5898243"/>
            <a:ext cx="658440" cy="4203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609601"/>
            <a:ext cx="9144000" cy="2040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 the edge weight between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in the original network.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Intuition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Dot products between node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approximate edge existence.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236124" y="4101805"/>
            <a:ext cx="557261" cy="629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01000" y="4650004"/>
            <a:ext cx="2643200" cy="8753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(weighted) adjacency matrix for the graph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758959" y="4101806"/>
            <a:ext cx="225860" cy="39864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70338" y="4413186"/>
            <a:ext cx="2744819" cy="1206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Loss function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889483" y="4574337"/>
            <a:ext cx="246301" cy="615757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28259" y="5068722"/>
            <a:ext cx="2678441" cy="8687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sum over all node pairs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47" y="3349941"/>
            <a:ext cx="6514055" cy="11843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758377" y="4409313"/>
            <a:ext cx="2643200" cy="991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similarity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896851" y="4078651"/>
            <a:ext cx="73892" cy="455663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9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19200" y="3035568"/>
                <a:ext cx="8704660" cy="2755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t" anchorCtr="0">
                <a:noAutofit/>
              </a:bodyPr>
              <a:lstStyle/>
              <a:p>
                <a:pPr marL="457189" marR="0" lvl="0" indent="-457189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Objective: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 Find all </a:t>
                </a:r>
                <a14:m>
                  <m:oMath xmlns:m="http://schemas.openxmlformats.org/officeDocument/2006/math">
                    <m:r>
                      <a:rPr kumimoji="0" lang="en-CA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Helvetica Neue Light" charset="0"/>
                        <a:cs typeface="Helvetica Neue Light" charset="0"/>
                        <a:sym typeface="Open Sans"/>
                      </a:rPr>
                      <m:t>𝐙</m:t>
                    </m:r>
                    <m:r>
                      <a:rPr kumimoji="0" lang="en-CA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Open Sans"/>
                      </a:rPr>
                      <m:t>∈</m:t>
                    </m:r>
                    <m:sSup>
                      <m:sSupPr>
                        <m:ctrlPr>
                          <a:rPr kumimoji="0" lang="en-CA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Open Sans"/>
                          </a:rPr>
                        </m:ctrlPr>
                      </m:sSupPr>
                      <m:e>
                        <m:r>
                          <a:rPr kumimoji="0" lang="en-CA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ℝ</m:t>
                        </m:r>
                      </m:e>
                      <m:sup>
                        <m:r>
                          <a:rPr kumimoji="0" lang="en-CA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𝒅</m:t>
                        </m:r>
                        <m:r>
                          <a:rPr kumimoji="0" lang="en-CA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 </m:t>
                        </m:r>
                        <m:r>
                          <a:rPr kumimoji="0" lang="en-CA" sz="24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𝐱</m:t>
                        </m:r>
                        <m:r>
                          <a:rPr kumimoji="0" lang="en-CA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 |</m:t>
                        </m:r>
                        <m:r>
                          <a:rPr kumimoji="0" lang="en-CA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𝑽</m:t>
                        </m:r>
                        <m:r>
                          <a:rPr kumimoji="0" lang="en-CA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|</m:t>
                        </m:r>
                      </m:sup>
                    </m:s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 such that loss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Open Sans"/>
                      </a:rPr>
                      <m:t>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 is minimum</a:t>
                </a:r>
              </a:p>
              <a:p>
                <a:pPr marL="457189" marR="0" lvl="0" indent="-457189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endParaRPr>
              </a:p>
              <a:p>
                <a:pPr marL="1066773" marR="0" lvl="1" indent="-457189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Method: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 Use stochastic gradient descent (SGD) as a general optimization method.</a:t>
                </a:r>
              </a:p>
              <a:p>
                <a:pPr marL="1066773" marR="0" lvl="1" indent="-457189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endParaRPr>
              </a:p>
              <a:p>
                <a:pPr marL="1676357" marR="0" lvl="2" indent="-457189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Highly scalable approach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035568"/>
                <a:ext cx="8704660" cy="2755633"/>
              </a:xfrm>
              <a:prstGeom prst="rect">
                <a:avLst/>
              </a:prstGeom>
              <a:blipFill>
                <a:blip r:embed="rId3"/>
                <a:stretch>
                  <a:fillRect l="-9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1219200" y="216624"/>
            <a:ext cx="9347200" cy="69777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000" b="0" i="0" kern="1200" cap="none" spc="0">
                <a:ln>
                  <a:noFill/>
                </a:ln>
                <a:solidFill>
                  <a:srgbClr val="C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</a:rPr>
              <a:t>How to Find the Embedding vectors?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1" y="1371601"/>
            <a:ext cx="6514055" cy="11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22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1"/>
            <a:ext cx="9347200" cy="597623"/>
          </a:xfrm>
        </p:spPr>
        <p:txBody>
          <a:bodyPr/>
          <a:lstStyle/>
          <a:p>
            <a:r>
              <a:rPr lang="en-CA" dirty="0"/>
              <a:t>Drawbacks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694605" y="2493050"/>
            <a:ext cx="8737600" cy="2155150"/>
          </a:xfrm>
        </p:spPr>
        <p:txBody>
          <a:bodyPr>
            <a:noAutofit/>
          </a:bodyPr>
          <a:lstStyle/>
          <a:p>
            <a:pPr lvl="1"/>
            <a:r>
              <a:rPr lang="en-CA" sz="2000" dirty="0">
                <a:latin typeface="Cambria Math" charset="0"/>
                <a:ea typeface="Cambria Math" charset="0"/>
                <a:cs typeface="Cambria Math" charset="0"/>
              </a:rPr>
              <a:t>O(|V|</a:t>
            </a:r>
            <a:r>
              <a:rPr lang="en-CA" sz="2000" baseline="30000" dirty="0">
                <a:latin typeface="Cambria Math" charset="0"/>
                <a:ea typeface="Cambria Math" charset="0"/>
                <a:cs typeface="Cambria Math" charset="0"/>
              </a:rPr>
              <a:t>2</a:t>
            </a:r>
            <a:r>
              <a:rPr lang="en-CA" sz="2000" dirty="0">
                <a:latin typeface="Cambria Math" charset="0"/>
                <a:ea typeface="Cambria Math" charset="0"/>
                <a:cs typeface="Cambria Math" charset="0"/>
              </a:rPr>
              <a:t>) </a:t>
            </a:r>
            <a:r>
              <a:rPr lang="en-CA" sz="2000" dirty="0"/>
              <a:t>runtime. (Must consider all node pairs.)</a:t>
            </a:r>
          </a:p>
          <a:p>
            <a:pPr marL="533400" lvl="1" indent="0">
              <a:buNone/>
            </a:pPr>
            <a:endParaRPr lang="en-CA" sz="2000" dirty="0"/>
          </a:p>
          <a:p>
            <a:pPr lvl="1"/>
            <a:r>
              <a:rPr lang="en-CA" sz="2000" dirty="0"/>
              <a:t>Only considers direct, local connections.</a:t>
            </a:r>
          </a:p>
          <a:p>
            <a:pPr lvl="2"/>
            <a:endParaRPr lang="en-CA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1066801"/>
            <a:ext cx="6514055" cy="11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22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0"/>
            <a:ext cx="9875520" cy="1143000"/>
          </a:xfrm>
        </p:spPr>
        <p:txBody>
          <a:bodyPr/>
          <a:lstStyle/>
          <a:p>
            <a:pPr algn="ctr"/>
            <a:b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b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b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b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Multi-hop Similarity Based Approach</a:t>
            </a:r>
            <a:b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913324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9347200" cy="685800"/>
          </a:xfrm>
        </p:spPr>
        <p:txBody>
          <a:bodyPr/>
          <a:lstStyle/>
          <a:p>
            <a:r>
              <a:rPr lang="en-US" dirty="0"/>
              <a:t>Multi-hop Similarity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267013-DFFC-4352-B274-32112D0CC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8737600" cy="914400"/>
          </a:xfrm>
        </p:spPr>
        <p:txBody>
          <a:bodyPr>
            <a:noAutofit/>
          </a:bodyPr>
          <a:lstStyle/>
          <a:p>
            <a:pPr marL="38100" indent="0">
              <a:buNone/>
            </a:pPr>
            <a:r>
              <a:rPr lang="en-CA" sz="2400" b="1" dirty="0"/>
              <a:t>Consider k-hop neighbors for each node.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362200"/>
            <a:ext cx="5029200" cy="29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Red: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Target node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Green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1-hop neighbors</a:t>
            </a:r>
          </a:p>
          <a:p>
            <a:pPr marL="60958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Blue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2-hop neighbors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851FF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Purple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3-hop neighbors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13000"/>
            <a:ext cx="3999752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4000" y="1066802"/>
            <a:ext cx="6336704" cy="555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408826" y="2362201"/>
            <a:ext cx="388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Nodes: Facebook 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Edges: Friendships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5037" y="90975"/>
            <a:ext cx="8229600" cy="656255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Stanford Facebook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27184" y="6357648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Source: Jure </a:t>
            </a:r>
            <a:r>
              <a:rPr lang="en-IN" sz="1200" dirty="0" err="1"/>
              <a:t>Leskovec</a:t>
            </a:r>
            <a:r>
              <a:rPr lang="en-IN" sz="1200" dirty="0"/>
              <a:t>, Stanford</a:t>
            </a:r>
          </a:p>
        </p:txBody>
      </p:sp>
    </p:spTree>
    <p:extLst>
      <p:ext uri="{BB962C8B-B14F-4D97-AF65-F5344CB8AC3E}">
        <p14:creationId xmlns:p14="http://schemas.microsoft.com/office/powerpoint/2010/main" val="408727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931" y="2799184"/>
            <a:ext cx="10478278" cy="76511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Graph Partitioning for Community Discovery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4818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leanor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leanor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7" ma:contentTypeDescription="Create a new document." ma:contentTypeScope="" ma:versionID="5a23e919a1359a5481fba844b59c6718">
  <xsd:schema xmlns:xsd="http://www.w3.org/2001/XMLSchema" xmlns:xs="http://www.w3.org/2001/XMLSchema" xmlns:p="http://schemas.microsoft.com/office/2006/metadata/properties" xmlns:ns2="f4f41830-a3a6-4385-8543-65e908e34dde" xmlns:ns3="eb720b27-d539-49d1-94c8-a7395998307e" targetNamespace="http://schemas.microsoft.com/office/2006/metadata/properties" ma:root="true" ma:fieldsID="106e160d00b736d64647467787e6f07e" ns2:_="" ns3:_="">
    <xsd:import namespace="f4f41830-a3a6-4385-8543-65e908e34dde"/>
    <xsd:import namespace="eb720b27-d539-49d1-94c8-a739599830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20b27-d539-49d1-94c8-a7395998307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E32044-116B-4564-94AE-93E870909E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f41830-a3a6-4385-8543-65e908e34dde"/>
    <ds:schemaRef ds:uri="eb720b27-d539-49d1-94c8-a739599830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13FC31-3EF9-4E24-8078-080CADFD3E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3FF3ED-F91A-4F1B-B178-155A7ADA0FE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1769</Words>
  <Application>Microsoft Office PowerPoint</Application>
  <PresentationFormat>Widescreen</PresentationFormat>
  <Paragraphs>485</Paragraphs>
  <Slides>74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Office Theme</vt:lpstr>
      <vt:lpstr>Eleanor template</vt:lpstr>
      <vt:lpstr>1_Eleanor template</vt:lpstr>
      <vt:lpstr>Big Data Processing</vt:lpstr>
      <vt:lpstr> Graph (Network) Data Processing</vt:lpstr>
      <vt:lpstr> Agenda</vt:lpstr>
      <vt:lpstr>Graph Basics</vt:lpstr>
      <vt:lpstr>Types of Graph</vt:lpstr>
      <vt:lpstr>Representing Graph</vt:lpstr>
      <vt:lpstr>Why Study Graphs?</vt:lpstr>
      <vt:lpstr>Stanford Facebook network</vt:lpstr>
      <vt:lpstr>Graph Partitioning for Community Discovery </vt:lpstr>
      <vt:lpstr>NCAA Football network</vt:lpstr>
      <vt:lpstr>Protein-Protein interaction networks</vt:lpstr>
      <vt:lpstr>Stanford Facebook network</vt:lpstr>
      <vt:lpstr>Communities</vt:lpstr>
      <vt:lpstr>Community detection as clustering</vt:lpstr>
      <vt:lpstr>How do we find communities?</vt:lpstr>
      <vt:lpstr>The Girvan-Newman Algorithm</vt:lpstr>
      <vt:lpstr>A Motivating Example</vt:lpstr>
      <vt:lpstr>The Girvan-Newman method</vt:lpstr>
      <vt:lpstr>The Girvan-Newman method</vt:lpstr>
      <vt:lpstr>Edge importance </vt:lpstr>
      <vt:lpstr>Edge Betweeness</vt:lpstr>
      <vt:lpstr>Examples</vt:lpstr>
      <vt:lpstr>The Girvan-Newman Algorithm</vt:lpstr>
      <vt:lpstr>Girvan Newman method: An example</vt:lpstr>
      <vt:lpstr>Girvan-Newman: Example</vt:lpstr>
      <vt:lpstr>Girvan Newman method: An example</vt:lpstr>
      <vt:lpstr>Girvan Newman method: An example</vt:lpstr>
      <vt:lpstr>Girvan Newman method: An example</vt:lpstr>
      <vt:lpstr>Girvan-Newman: Example</vt:lpstr>
      <vt:lpstr>Another example</vt:lpstr>
      <vt:lpstr>Another example</vt:lpstr>
      <vt:lpstr>Another example</vt:lpstr>
      <vt:lpstr>Computing Betweenness</vt:lpstr>
      <vt:lpstr>Counting Triangles</vt:lpstr>
      <vt:lpstr>Problem Definition</vt:lpstr>
      <vt:lpstr>Why triangles are important? </vt:lpstr>
      <vt:lpstr>Example 1 </vt:lpstr>
      <vt:lpstr>Example 2</vt:lpstr>
      <vt:lpstr>Example 3</vt:lpstr>
      <vt:lpstr> Counting Exact Number of Triangles</vt:lpstr>
      <vt:lpstr>A Fast Triangle Counting Algorithm</vt:lpstr>
      <vt:lpstr>Main Idea</vt:lpstr>
      <vt:lpstr>Graph Setup</vt:lpstr>
      <vt:lpstr>Key concepts based on node degrees</vt:lpstr>
      <vt:lpstr>The Main Algorithm</vt:lpstr>
      <vt:lpstr>Preprocessing stage</vt:lpstr>
      <vt:lpstr>Triangle Counting Stage</vt:lpstr>
      <vt:lpstr>Triangle Counting Stage</vt:lpstr>
      <vt:lpstr>Fast Graph Partitioning for Community Discovery</vt:lpstr>
      <vt:lpstr>Graph Partitioning: Minimum Cut</vt:lpstr>
      <vt:lpstr>Graph Partitioning using Min Cut</vt:lpstr>
      <vt:lpstr>Karger’s Min Cut Algorithm</vt:lpstr>
      <vt:lpstr>Karger’s Min Cut Algorithm</vt:lpstr>
      <vt:lpstr>Karger’s Min Cut Algorithm: Example</vt:lpstr>
      <vt:lpstr>Karger’s Min Cut Algorithm: Example</vt:lpstr>
      <vt:lpstr>Karger’s Min Cut Algorithm: Example</vt:lpstr>
      <vt:lpstr>Karger’s Min Cut Algorithm: Example</vt:lpstr>
      <vt:lpstr>Karger’s Min Cut Algorithm: Example</vt:lpstr>
      <vt:lpstr>Karger’s Min Cut Algorithm: Example</vt:lpstr>
      <vt:lpstr>Karger’s Min Cut Algorithm</vt:lpstr>
      <vt:lpstr>Representation Learning on Graph</vt:lpstr>
      <vt:lpstr>Embedding Nodes</vt:lpstr>
      <vt:lpstr>Setup</vt:lpstr>
      <vt:lpstr>Embedding Nodes</vt:lpstr>
      <vt:lpstr>Node Embedding</vt:lpstr>
      <vt:lpstr>Learning Node Embeddings</vt:lpstr>
      <vt:lpstr>Two Key Components</vt:lpstr>
      <vt:lpstr>Outline: Approaches to Similarity</vt:lpstr>
      <vt:lpstr>PowerPoint Presentation</vt:lpstr>
      <vt:lpstr>PowerPoint Presentation</vt:lpstr>
      <vt:lpstr>PowerPoint Presentation</vt:lpstr>
      <vt:lpstr>Drawbacks</vt:lpstr>
      <vt:lpstr>    Multi-hop Similarity Based Approach </vt:lpstr>
      <vt:lpstr>Multi-hop Similarity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Processing</dc:title>
  <dc:creator>jiaul paik</dc:creator>
  <cp:lastModifiedBy>User</cp:lastModifiedBy>
  <cp:revision>725</cp:revision>
  <dcterms:created xsi:type="dcterms:W3CDTF">2020-05-13T23:12:08Z</dcterms:created>
  <dcterms:modified xsi:type="dcterms:W3CDTF">2022-02-19T12:34:24Z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0x010100A626531CA6B29D498611FF44E4B9A516</vt:lpwstr>
  </property>
</Properties>
</file>